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15"/>
  </p:notesMasterIdLst>
  <p:sldIdLst>
    <p:sldId id="257" r:id="rId2"/>
    <p:sldId id="278" r:id="rId3"/>
    <p:sldId id="295" r:id="rId4"/>
    <p:sldId id="288" r:id="rId5"/>
    <p:sldId id="289" r:id="rId6"/>
    <p:sldId id="290" r:id="rId7"/>
    <p:sldId id="292" r:id="rId8"/>
    <p:sldId id="293" r:id="rId9"/>
    <p:sldId id="291" r:id="rId10"/>
    <p:sldId id="294" r:id="rId11"/>
    <p:sldId id="296" r:id="rId12"/>
    <p:sldId id="297"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276323"/>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07"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708"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D99C0E-15D7-4CB8-AAA6-4E796D7BFC0B}" type="datetimeFigureOut">
              <a:rPr lang="en-US" smtClean="0"/>
              <a:pPr/>
              <a:t>10/14/2020</a:t>
            </a:fld>
            <a:endParaRPr lang="en-US"/>
          </a:p>
        </p:txBody>
      </p:sp>
      <p:sp>
        <p:nvSpPr>
          <p:cNvPr id="1048709"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48710"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11"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712"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009DFC-7084-4604-8835-C37FB8FFDDB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9009DFC-7084-4604-8835-C37FB8FFDDB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14/10/2020</a:t>
            </a:r>
            <a:endParaRPr lang="en-US"/>
          </a:p>
        </p:txBody>
      </p:sp>
      <p:sp>
        <p:nvSpPr>
          <p:cNvPr id="5" name="Footer Placeholder 4"/>
          <p:cNvSpPr>
            <a:spLocks noGrp="1"/>
          </p:cNvSpPr>
          <p:nvPr>
            <p:ph type="ftr" sz="quarter" idx="11"/>
          </p:nvPr>
        </p:nvSpPr>
        <p:spPr/>
        <p:txBody>
          <a:bodyPr/>
          <a:lstStyle/>
          <a:p>
            <a:r>
              <a:rPr lang="en-US" smtClean="0"/>
              <a:t>Dr.SNSRCAS / English / V Sem / Dr.Divya, AP/Eng.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14/10/2020</a:t>
            </a:r>
            <a:endParaRPr lang="en-US"/>
          </a:p>
        </p:txBody>
      </p:sp>
      <p:sp>
        <p:nvSpPr>
          <p:cNvPr id="5" name="Footer Placeholder 4"/>
          <p:cNvSpPr>
            <a:spLocks noGrp="1"/>
          </p:cNvSpPr>
          <p:nvPr>
            <p:ph type="ftr" sz="quarter" idx="11"/>
          </p:nvPr>
        </p:nvSpPr>
        <p:spPr/>
        <p:txBody>
          <a:bodyPr/>
          <a:lstStyle/>
          <a:p>
            <a:r>
              <a:rPr lang="en-US" smtClean="0"/>
              <a:t>Dr.SNSRCAS / English / V Sem / Dr.Divya, AP/Eng.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14/10/2020</a:t>
            </a:r>
            <a:endParaRPr lang="en-US"/>
          </a:p>
        </p:txBody>
      </p:sp>
      <p:sp>
        <p:nvSpPr>
          <p:cNvPr id="5" name="Footer Placeholder 4"/>
          <p:cNvSpPr>
            <a:spLocks noGrp="1"/>
          </p:cNvSpPr>
          <p:nvPr>
            <p:ph type="ftr" sz="quarter" idx="11"/>
          </p:nvPr>
        </p:nvSpPr>
        <p:spPr/>
        <p:txBody>
          <a:bodyPr/>
          <a:lstStyle/>
          <a:p>
            <a:r>
              <a:rPr lang="en-US" smtClean="0"/>
              <a:t>Dr.SNSRCAS / English / V Sem / Dr.Divya, AP/Eng.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14/10/2020</a:t>
            </a:r>
            <a:endParaRPr lang="en-US"/>
          </a:p>
        </p:txBody>
      </p:sp>
      <p:sp>
        <p:nvSpPr>
          <p:cNvPr id="5" name="Footer Placeholder 4"/>
          <p:cNvSpPr>
            <a:spLocks noGrp="1"/>
          </p:cNvSpPr>
          <p:nvPr>
            <p:ph type="ftr" sz="quarter" idx="11"/>
          </p:nvPr>
        </p:nvSpPr>
        <p:spPr/>
        <p:txBody>
          <a:bodyPr/>
          <a:lstStyle/>
          <a:p>
            <a:r>
              <a:rPr lang="en-US" smtClean="0"/>
              <a:t>Dr.SNSRCAS / English / V Sem / Dr.Divya, AP/Eng.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14/10/2020</a:t>
            </a:r>
            <a:endParaRPr lang="en-US"/>
          </a:p>
        </p:txBody>
      </p:sp>
      <p:sp>
        <p:nvSpPr>
          <p:cNvPr id="5" name="Footer Placeholder 4"/>
          <p:cNvSpPr>
            <a:spLocks noGrp="1"/>
          </p:cNvSpPr>
          <p:nvPr>
            <p:ph type="ftr" sz="quarter" idx="11"/>
          </p:nvPr>
        </p:nvSpPr>
        <p:spPr/>
        <p:txBody>
          <a:bodyPr/>
          <a:lstStyle/>
          <a:p>
            <a:r>
              <a:rPr lang="en-US" smtClean="0"/>
              <a:t>Dr.SNSRCAS / English / V Sem / Dr.Divya, AP/Eng.</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14/10/2020</a:t>
            </a:r>
            <a:endParaRPr lang="en-US"/>
          </a:p>
        </p:txBody>
      </p:sp>
      <p:sp>
        <p:nvSpPr>
          <p:cNvPr id="6" name="Footer Placeholder 5"/>
          <p:cNvSpPr>
            <a:spLocks noGrp="1"/>
          </p:cNvSpPr>
          <p:nvPr>
            <p:ph type="ftr" sz="quarter" idx="11"/>
          </p:nvPr>
        </p:nvSpPr>
        <p:spPr/>
        <p:txBody>
          <a:bodyPr/>
          <a:lstStyle/>
          <a:p>
            <a:r>
              <a:rPr lang="en-US" smtClean="0"/>
              <a:t>Dr.SNSRCAS / English / V Sem / Dr.Divya, AP/Eng.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14/10/2020</a:t>
            </a:r>
            <a:endParaRPr lang="en-US"/>
          </a:p>
        </p:txBody>
      </p:sp>
      <p:sp>
        <p:nvSpPr>
          <p:cNvPr id="8" name="Footer Placeholder 7"/>
          <p:cNvSpPr>
            <a:spLocks noGrp="1"/>
          </p:cNvSpPr>
          <p:nvPr>
            <p:ph type="ftr" sz="quarter" idx="11"/>
          </p:nvPr>
        </p:nvSpPr>
        <p:spPr/>
        <p:txBody>
          <a:bodyPr/>
          <a:lstStyle/>
          <a:p>
            <a:r>
              <a:rPr lang="en-US" smtClean="0"/>
              <a:t>Dr.SNSRCAS / English / V Sem / Dr.Divya, AP/Eng.</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14/10/2020</a:t>
            </a:r>
            <a:endParaRPr lang="en-US"/>
          </a:p>
        </p:txBody>
      </p:sp>
      <p:sp>
        <p:nvSpPr>
          <p:cNvPr id="4" name="Footer Placeholder 3"/>
          <p:cNvSpPr>
            <a:spLocks noGrp="1"/>
          </p:cNvSpPr>
          <p:nvPr>
            <p:ph type="ftr" sz="quarter" idx="11"/>
          </p:nvPr>
        </p:nvSpPr>
        <p:spPr/>
        <p:txBody>
          <a:bodyPr/>
          <a:lstStyle/>
          <a:p>
            <a:r>
              <a:rPr lang="en-US" smtClean="0"/>
              <a:t>Dr.SNSRCAS / English / V Sem / Dr.Divya, AP/Eng.</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14/10/2020</a:t>
            </a:r>
            <a:endParaRPr lang="en-US"/>
          </a:p>
        </p:txBody>
      </p:sp>
      <p:sp>
        <p:nvSpPr>
          <p:cNvPr id="3" name="Footer Placeholder 2"/>
          <p:cNvSpPr>
            <a:spLocks noGrp="1"/>
          </p:cNvSpPr>
          <p:nvPr>
            <p:ph type="ftr" sz="quarter" idx="11"/>
          </p:nvPr>
        </p:nvSpPr>
        <p:spPr/>
        <p:txBody>
          <a:bodyPr/>
          <a:lstStyle/>
          <a:p>
            <a:r>
              <a:rPr lang="en-US" smtClean="0"/>
              <a:t>Dr.SNSRCAS / English / V Sem / Dr.Divya, AP/Eng.</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14/10/2020</a:t>
            </a:r>
            <a:endParaRPr lang="en-US"/>
          </a:p>
        </p:txBody>
      </p:sp>
      <p:sp>
        <p:nvSpPr>
          <p:cNvPr id="6" name="Footer Placeholder 5"/>
          <p:cNvSpPr>
            <a:spLocks noGrp="1"/>
          </p:cNvSpPr>
          <p:nvPr>
            <p:ph type="ftr" sz="quarter" idx="11"/>
          </p:nvPr>
        </p:nvSpPr>
        <p:spPr/>
        <p:txBody>
          <a:bodyPr/>
          <a:lstStyle/>
          <a:p>
            <a:r>
              <a:rPr lang="en-US" smtClean="0"/>
              <a:t>Dr.SNSRCAS / English / V Sem / Dr.Divya, AP/Eng.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14/10/2020</a:t>
            </a:r>
            <a:endParaRPr lang="en-US"/>
          </a:p>
        </p:txBody>
      </p:sp>
      <p:sp>
        <p:nvSpPr>
          <p:cNvPr id="6" name="Footer Placeholder 5"/>
          <p:cNvSpPr>
            <a:spLocks noGrp="1"/>
          </p:cNvSpPr>
          <p:nvPr>
            <p:ph type="ftr" sz="quarter" idx="11"/>
          </p:nvPr>
        </p:nvSpPr>
        <p:spPr/>
        <p:txBody>
          <a:bodyPr/>
          <a:lstStyle/>
          <a:p>
            <a:r>
              <a:rPr lang="en-US" smtClean="0"/>
              <a:t>Dr.SNSRCAS / English / V Sem / Dr.Divya, AP/Eng.</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14/10/2020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Dr.SNSRCAS / English / V Sem / Dr.Divya, AP/Eng.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4" name="Subtitle 2"/>
          <p:cNvSpPr>
            <a:spLocks noGrp="1"/>
          </p:cNvSpPr>
          <p:nvPr>
            <p:ph type="subTitle" idx="1"/>
          </p:nvPr>
        </p:nvSpPr>
        <p:spPr>
          <a:xfrm>
            <a:off x="381000" y="2133600"/>
            <a:ext cx="8458200" cy="4724400"/>
          </a:xfrm>
        </p:spPr>
        <p:style>
          <a:lnRef idx="2">
            <a:schemeClr val="accent3">
              <a:shade val="50000"/>
            </a:schemeClr>
          </a:lnRef>
          <a:fillRef idx="1">
            <a:schemeClr val="accent3"/>
          </a:fillRef>
          <a:effectRef idx="0">
            <a:schemeClr val="accent3"/>
          </a:effectRef>
          <a:fontRef idx="minor">
            <a:schemeClr val="lt1"/>
          </a:fontRef>
        </p:style>
        <p:txBody>
          <a:bodyPr>
            <a:normAutofit fontScale="44444" lnSpcReduction="20000"/>
          </a:bodyPr>
          <a:lstStyle/>
          <a:p>
            <a:pPr algn="ctr"/>
            <a:r>
              <a:rPr lang="en-US" sz="8700" b="1" dirty="0">
                <a:solidFill>
                  <a:srgbClr val="002060"/>
                </a:solidFill>
              </a:rPr>
              <a:t>Poetry</a:t>
            </a:r>
            <a:endParaRPr lang="zh-CN" altLang="en-US" dirty="0"/>
          </a:p>
          <a:p>
            <a:pPr algn="ctr"/>
            <a:endParaRPr lang="en-US" sz="8700" dirty="0">
              <a:solidFill>
                <a:srgbClr val="002060"/>
              </a:solidFill>
            </a:endParaRPr>
          </a:p>
          <a:p>
            <a:pPr algn="ctr"/>
            <a:endParaRPr lang="en-US" sz="7300" dirty="0">
              <a:solidFill>
                <a:srgbClr val="FF0000"/>
              </a:solidFill>
            </a:endParaRPr>
          </a:p>
          <a:p>
            <a:pPr algn="l"/>
            <a:r>
              <a:rPr lang="en-US" sz="7300" dirty="0">
                <a:solidFill>
                  <a:srgbClr val="002060"/>
                </a:solidFill>
              </a:rPr>
              <a:t>III B.A. English </a:t>
            </a:r>
            <a:r>
              <a:rPr lang="en-US" sz="7300" dirty="0" smtClean="0">
                <a:solidFill>
                  <a:srgbClr val="002060"/>
                </a:solidFill>
              </a:rPr>
              <a:t>Literature</a:t>
            </a:r>
            <a:endParaRPr lang="en-US" sz="7300" dirty="0">
              <a:solidFill>
                <a:srgbClr val="002060"/>
              </a:solidFill>
            </a:endParaRPr>
          </a:p>
          <a:p>
            <a:pPr algn="l"/>
            <a:endParaRPr lang="en-US" sz="4800" dirty="0">
              <a:solidFill>
                <a:srgbClr val="002060"/>
              </a:solidFill>
            </a:endParaRPr>
          </a:p>
          <a:p>
            <a:pPr algn="l"/>
            <a:r>
              <a:rPr lang="en-US" sz="4800" dirty="0" smtClean="0">
                <a:solidFill>
                  <a:srgbClr val="002060"/>
                </a:solidFill>
              </a:rPr>
              <a:t>Fairies Siege-Rudyard Kipling</a:t>
            </a:r>
          </a:p>
          <a:p>
            <a:pPr algn="l"/>
            <a:r>
              <a:rPr lang="en-US" sz="4800" dirty="0" err="1" smtClean="0">
                <a:solidFill>
                  <a:srgbClr val="002060"/>
                </a:solidFill>
              </a:rPr>
              <a:t>Dr.D.Divya</a:t>
            </a:r>
            <a:endParaRPr lang="en-US" sz="4800" dirty="0">
              <a:solidFill>
                <a:srgbClr val="002060"/>
              </a:solidFill>
            </a:endParaRPr>
          </a:p>
          <a:p>
            <a:pPr algn="l"/>
            <a:r>
              <a:rPr lang="en-US" sz="5000" b="1" dirty="0" smtClean="0">
                <a:solidFill>
                  <a:srgbClr val="FFFF00"/>
                </a:solidFill>
              </a:rPr>
              <a:t>Assistant </a:t>
            </a:r>
            <a:r>
              <a:rPr lang="en-US" sz="5000" b="1" dirty="0">
                <a:solidFill>
                  <a:srgbClr val="FFFF00"/>
                </a:solidFill>
              </a:rPr>
              <a:t>Professor</a:t>
            </a:r>
          </a:p>
          <a:p>
            <a:pPr algn="l"/>
            <a:r>
              <a:rPr lang="en-US" sz="5000" b="1" dirty="0">
                <a:solidFill>
                  <a:srgbClr val="FFFF00"/>
                </a:solidFill>
              </a:rPr>
              <a:t>Dr.SNS </a:t>
            </a:r>
            <a:r>
              <a:rPr lang="en-US" sz="5000" b="1" dirty="0" err="1">
                <a:solidFill>
                  <a:srgbClr val="FFFF00"/>
                </a:solidFill>
              </a:rPr>
              <a:t>Rajalakshmi</a:t>
            </a:r>
            <a:r>
              <a:rPr lang="en-US" sz="5000" b="1" dirty="0">
                <a:solidFill>
                  <a:srgbClr val="FFFF00"/>
                </a:solidFill>
              </a:rPr>
              <a:t> College of Arts and Science </a:t>
            </a:r>
          </a:p>
          <a:p>
            <a:pPr algn="l"/>
            <a:r>
              <a:rPr lang="en-US" sz="5000" b="1" dirty="0">
                <a:solidFill>
                  <a:srgbClr val="FFFF00"/>
                </a:solidFill>
              </a:rPr>
              <a:t>(Autonomous), Coimbatore</a:t>
            </a:r>
          </a:p>
          <a:p>
            <a:pPr algn="r"/>
            <a:endParaRPr lang="en-US" sz="4800" dirty="0">
              <a:solidFill>
                <a:srgbClr val="FF0000"/>
              </a:solidFill>
            </a:endParaRPr>
          </a:p>
          <a:p>
            <a:pPr algn="r"/>
            <a:endParaRPr lang="en-US" sz="4800" dirty="0">
              <a:solidFill>
                <a:srgbClr val="FF0000"/>
              </a:solidFill>
            </a:endParaRPr>
          </a:p>
          <a:p>
            <a:pPr algn="r"/>
            <a:endParaRPr lang="en-US" sz="28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dirty="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
        <p:nvSpPr>
          <p:cNvPr id="8" name="Rectangle 7"/>
          <p:cNvSpPr/>
          <p:nvPr/>
        </p:nvSpPr>
        <p:spPr>
          <a:xfrm>
            <a:off x="228600" y="1752598"/>
            <a:ext cx="7772400" cy="3970318"/>
          </a:xfrm>
          <a:prstGeom prst="rect">
            <a:avLst/>
          </a:prstGeom>
        </p:spPr>
        <p:txBody>
          <a:bodyPr wrap="square">
            <a:spAutoFit/>
          </a:bodyPr>
          <a:lstStyle/>
          <a:p>
            <a:r>
              <a:rPr lang="en-US" dirty="0" smtClean="0"/>
              <a:t>The poet says himself that he was given the charge of the place (castle) to keep and he wanted to keep it without any alterations.</a:t>
            </a:r>
          </a:p>
          <a:p>
            <a:r>
              <a:rPr lang="en-US" dirty="0" smtClean="0"/>
              <a:t> Protecting the place is a different game to him because he was playing with strife all the time. </a:t>
            </a:r>
          </a:p>
          <a:p>
            <a:endParaRPr lang="en-US" dirty="0" smtClean="0"/>
          </a:p>
          <a:p>
            <a:r>
              <a:rPr lang="en-US" dirty="0" smtClean="0"/>
              <a:t>He assures that he is not ready to fight with </a:t>
            </a:r>
            <a:r>
              <a:rPr lang="en-US" b="1" dirty="0" smtClean="0"/>
              <a:t>the swords which cannot be seen and spears which cannot be viewed. </a:t>
            </a:r>
          </a:p>
          <a:p>
            <a:endParaRPr lang="en-US" dirty="0" smtClean="0"/>
          </a:p>
          <a:p>
            <a:r>
              <a:rPr lang="en-US" dirty="0" smtClean="0"/>
              <a:t>But he wanted to be a faithful warrior to his master who has given the charge of the </a:t>
            </a:r>
            <a:r>
              <a:rPr lang="en-US" b="1" dirty="0" smtClean="0"/>
              <a:t>place and he desires to hand over him the keys of the place on his knees with great submission. </a:t>
            </a:r>
          </a:p>
          <a:p>
            <a:endParaRPr lang="en-US" dirty="0" smtClean="0"/>
          </a:p>
          <a:p>
            <a:r>
              <a:rPr lang="en-US" dirty="0" smtClean="0"/>
              <a:t>The surrendering of the castle to his </a:t>
            </a:r>
            <a:r>
              <a:rPr lang="en-US" b="1" dirty="0" smtClean="0"/>
              <a:t>master is a dream of a dreamer whose dreams have come true.</a:t>
            </a:r>
            <a:endParaRPr lang="en-US" b="1"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
        <p:nvSpPr>
          <p:cNvPr id="10" name="Rectangle 9"/>
          <p:cNvSpPr/>
          <p:nvPr/>
        </p:nvSpPr>
        <p:spPr>
          <a:xfrm>
            <a:off x="304800" y="2438400"/>
            <a:ext cx="6553200" cy="2031325"/>
          </a:xfrm>
          <a:prstGeom prst="rect">
            <a:avLst/>
          </a:prstGeom>
        </p:spPr>
        <p:txBody>
          <a:bodyPr wrap="square">
            <a:spAutoFit/>
          </a:bodyPr>
          <a:lstStyle/>
          <a:p>
            <a:r>
              <a:rPr lang="en-US" dirty="0" smtClean="0"/>
              <a:t>He says that once the terms of the master are accepted that he never be flinched from the guns because it is a different show he is doing. </a:t>
            </a:r>
          </a:p>
          <a:p>
            <a:endParaRPr lang="en-US" dirty="0" smtClean="0"/>
          </a:p>
          <a:p>
            <a:r>
              <a:rPr lang="en-US" dirty="0" smtClean="0"/>
              <a:t>He is not ready to fight with ‘Herald of God’ but advises to open the gate and let him enter the place (castle) in state. Again the poet refrains ‘It’s the Dreamer whose dreams come true!’</a:t>
            </a:r>
            <a:endParaRPr lang="en-U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
        <p:nvSpPr>
          <p:cNvPr id="54273" name="Rectangle 1"/>
          <p:cNvSpPr>
            <a:spLocks noChangeArrowheads="1"/>
          </p:cNvSpPr>
          <p:nvPr/>
        </p:nvSpPr>
        <p:spPr bwMode="auto">
          <a:xfrm>
            <a:off x="0" y="2123657"/>
            <a:ext cx="9144000" cy="2262158"/>
          </a:xfrm>
          <a:prstGeom prst="rect">
            <a:avLst/>
          </a:prstGeom>
          <a:solidFill>
            <a:srgbClr val="FFF9EE"/>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cs typeface="Times New Roman" pitchFamily="18" charset="0"/>
              </a:rPr>
              <a:t>He says he would not give way for an emperor but hold his road for a king.   He would not bow down to the Triple Crown (Pope, the religious head). He says he is not ready to fight with the Powers of Air.</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222222"/>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222222"/>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600" dirty="0" smtClean="0">
              <a:solidFill>
                <a:srgbClr val="222222"/>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cs typeface="Times New Roman" pitchFamily="18" charset="0"/>
              </a:rPr>
              <a:t> As a sentry-</a:t>
            </a:r>
            <a:r>
              <a:rPr kumimoji="0" lang="en-US" sz="1600" b="1" i="0" u="none" strike="noStrike" cap="none" normalizeH="0" baseline="0" dirty="0" err="1" smtClean="0">
                <a:ln>
                  <a:noFill/>
                </a:ln>
                <a:solidFill>
                  <a:srgbClr val="222222"/>
                </a:solidFill>
                <a:effectLst/>
                <a:latin typeface="Times New Roman" pitchFamily="18" charset="0"/>
                <a:cs typeface="Times New Roman" pitchFamily="18" charset="0"/>
              </a:rPr>
              <a:t>Gaurd</a:t>
            </a:r>
            <a:r>
              <a:rPr kumimoji="0" lang="en-US" sz="1600" b="0" i="0" u="none" strike="noStrike" cap="none" normalizeH="0" baseline="0" dirty="0" smtClean="0">
                <a:ln>
                  <a:noFill/>
                </a:ln>
                <a:solidFill>
                  <a:srgbClr val="222222"/>
                </a:solidFill>
                <a:effectLst/>
                <a:latin typeface="Times New Roman" pitchFamily="18" charset="0"/>
                <a:cs typeface="Times New Roman" pitchFamily="18" charset="0"/>
              </a:rPr>
              <a:t> he passes through allowing Draw Bridge fall to enter the lord of all.  As a protector, it is his dream of a dreamer whose dreams have come true.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
            </a:r>
            <a:br>
              <a:rPr kumimoji="0" lang="en-US" sz="1600" b="0" i="0" u="none" strike="noStrike" cap="none" normalizeH="0" baseline="0" dirty="0" smtClean="0">
                <a:ln>
                  <a:noFill/>
                </a:ln>
                <a:solidFill>
                  <a:schemeClr val="tx1"/>
                </a:solidFill>
                <a:effectLst/>
                <a:latin typeface="Arial" pitchFamily="34" charset="0"/>
                <a:cs typeface="Arial" pitchFamily="34"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
        <p:nvSpPr>
          <p:cNvPr id="11" name="Subtitle 10"/>
          <p:cNvSpPr>
            <a:spLocks noGrp="1"/>
          </p:cNvSpPr>
          <p:nvPr>
            <p:ph type="subTitle" idx="1"/>
          </p:nvPr>
        </p:nvSpPr>
        <p:spPr>
          <a:xfrm>
            <a:off x="0" y="1981200"/>
            <a:ext cx="8839200" cy="3657600"/>
          </a:xfrm>
          <a:effectLst>
            <a:outerShdw blurRad="63500" sx="102000" sy="102000" algn="ct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a:normAutofit/>
          </a:bodyPr>
          <a:lstStyle/>
          <a:p>
            <a:r>
              <a:rPr lang="en-US" sz="4000" dirty="0" smtClean="0"/>
              <a:t>Thank you</a:t>
            </a:r>
            <a:endParaRPr lang="en-US" sz="4000"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pic>
        <p:nvPicPr>
          <p:cNvPr id="34818" name="Picture 2" descr="http://www.kiplingsociety.co.uk/pix/ludlow.jpg"/>
          <p:cNvPicPr>
            <a:picLocks noChangeAspect="1" noChangeArrowheads="1"/>
          </p:cNvPicPr>
          <p:nvPr/>
        </p:nvPicPr>
        <p:blipFill>
          <a:blip r:embed="rId5"/>
          <a:srcRect/>
          <a:stretch>
            <a:fillRect/>
          </a:stretch>
        </p:blipFill>
        <p:spPr bwMode="auto">
          <a:xfrm>
            <a:off x="533400" y="1254268"/>
            <a:ext cx="7086600" cy="4308332"/>
          </a:xfrm>
          <a:prstGeom prst="rect">
            <a:avLst/>
          </a:prstGeom>
          <a:noFill/>
        </p:spPr>
      </p:pic>
      <p:graphicFrame>
        <p:nvGraphicFramePr>
          <p:cNvPr id="10" name="Table 9"/>
          <p:cNvGraphicFramePr>
            <a:graphicFrameLocks noGrp="1"/>
          </p:cNvGraphicFramePr>
          <p:nvPr/>
        </p:nvGraphicFramePr>
        <p:xfrm>
          <a:off x="1524000" y="2632710"/>
          <a:ext cx="6096000" cy="2141220"/>
        </p:xfrm>
        <a:graphic>
          <a:graphicData uri="http://schemas.openxmlformats.org/drawingml/2006/table">
            <a:tbl>
              <a:tblPr/>
              <a:tblGrid>
                <a:gridCol w="6096000"/>
              </a:tblGrid>
              <a:tr h="1177290">
                <a:tc>
                  <a:txBody>
                    <a:bodyPr/>
                    <a:lstStyle/>
                    <a:p>
                      <a:endParaRPr lang="en-US" dirty="0">
                        <a:solidFill>
                          <a:srgbClr val="FFFF00"/>
                        </a:solidFill>
                      </a:endParaRPr>
                    </a:p>
                  </a:txBody>
                  <a:tcPr marL="476250" marR="476250" marT="476250" marB="476250" anchor="ctr">
                    <a:lnL>
                      <a:noFill/>
                    </a:lnL>
                    <a:lnR>
                      <a:noFill/>
                    </a:lnR>
                    <a:lnT>
                      <a:noFill/>
                    </a:lnT>
                    <a:lnB>
                      <a:noFill/>
                    </a:lnB>
                  </a:tcPr>
                </a:tc>
              </a:tr>
              <a:tr h="0">
                <a:tc>
                  <a:txBody>
                    <a:bodyPr/>
                    <a:lstStyle/>
                    <a:p>
                      <a:pPr algn="ctr"/>
                      <a:r>
                        <a:rPr lang="en-US" sz="5400" dirty="0">
                          <a:solidFill>
                            <a:srgbClr val="FFFF00"/>
                          </a:solidFill>
                        </a:rPr>
                        <a:t>"The Fairies' Siege"</a:t>
                      </a:r>
                    </a:p>
                  </a:txBody>
                  <a:tcPr anchor="ctr">
                    <a:lnL>
                      <a:noFill/>
                    </a:lnL>
                    <a:lnR>
                      <a:noFill/>
                    </a:lnR>
                    <a:lnT>
                      <a:noFill/>
                    </a:lnT>
                    <a:lnB>
                      <a:noFill/>
                    </a:lnB>
                  </a:tcPr>
                </a:tc>
              </a:tr>
            </a:tbl>
          </a:graphicData>
        </a:graphic>
      </p:graphicFrame>
      <p:sp>
        <p:nvSpPr>
          <p:cNvPr id="3481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609600" y="2209800"/>
            <a:ext cx="7772400" cy="2362200"/>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
        <p:nvSpPr>
          <p:cNvPr id="3481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2227" name="Rectangle 3"/>
          <p:cNvSpPr>
            <a:spLocks noChangeArrowheads="1"/>
          </p:cNvSpPr>
          <p:nvPr/>
        </p:nvSpPr>
        <p:spPr bwMode="auto">
          <a:xfrm>
            <a:off x="762000" y="2057400"/>
            <a:ext cx="7162800" cy="2015936"/>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cs typeface="Times New Roman" pitchFamily="18" charset="0"/>
              </a:rPr>
              <a:t>Rudyard Kipling is a Novelist, short story writer and a poet born in 1865 in Bombay. He is regarded as a major innovator in the art of the short story writing. His children’s books are known to be enduring classics in children’s literature. In 1907, he was awarded the most covetous Nobel Prize for his literary contributions.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cs typeface="Times New Roman" pitchFamily="18" charset="0"/>
              </a:rPr>
              <a:t/>
            </a:r>
            <a:br>
              <a:rPr kumimoji="0" lang="en-US" sz="1600" b="0" i="0" u="none" strike="noStrike" cap="none" normalizeH="0" baseline="0" dirty="0" smtClean="0">
                <a:ln>
                  <a:noFill/>
                </a:ln>
                <a:solidFill>
                  <a:srgbClr val="222222"/>
                </a:solidFill>
                <a:effectLst/>
                <a:latin typeface="Times New Roman" pitchFamily="18" charset="0"/>
                <a:cs typeface="Times New Roman" pitchFamily="18" charset="0"/>
              </a:rPr>
            </a:b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22222"/>
                </a:solidFill>
                <a:effectLst/>
                <a:latin typeface="Times New Roman" pitchFamily="18" charset="0"/>
                <a:cs typeface="Times New Roman" pitchFamily="18" charset="0"/>
              </a:rPr>
              <a:t>The poem ‘Fairies’ Siege’ is about a faithful warrior who surrenders his master’s castle ‘The Herald –(</a:t>
            </a:r>
            <a:r>
              <a:rPr kumimoji="0" lang="en-US" sz="1600" b="1" i="0" u="none" strike="noStrike" cap="none" normalizeH="0" baseline="0" dirty="0" smtClean="0">
                <a:ln>
                  <a:noFill/>
                </a:ln>
                <a:solidFill>
                  <a:srgbClr val="222222"/>
                </a:solidFill>
                <a:effectLst/>
                <a:latin typeface="Times New Roman" pitchFamily="18" charset="0"/>
                <a:cs typeface="Times New Roman" pitchFamily="18" charset="0"/>
              </a:rPr>
              <a:t>Messenger </a:t>
            </a:r>
            <a:r>
              <a:rPr kumimoji="0" lang="en-US" sz="1600" b="0" i="0" u="none" strike="noStrike" cap="none" normalizeH="0" baseline="0" dirty="0" smtClean="0">
                <a:ln>
                  <a:noFill/>
                </a:ln>
                <a:solidFill>
                  <a:srgbClr val="222222"/>
                </a:solidFill>
                <a:effectLst/>
                <a:latin typeface="Times New Roman" pitchFamily="18" charset="0"/>
                <a:cs typeface="Times New Roman" pitchFamily="18" charset="0"/>
              </a:rPr>
              <a:t>)of God’.</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smtClean="0">
                <a:solidFill>
                  <a:srgbClr val="FF0000"/>
                </a:solidFill>
              </a:rPr>
              <a:t>ENGLISH</a:t>
            </a:r>
            <a:br>
              <a:rPr lang="en-US" dirty="0" smtClean="0">
                <a:solidFill>
                  <a:srgbClr val="FF0000"/>
                </a:solidFill>
              </a:rPr>
            </a:br>
            <a:r>
              <a:rPr lang="en-US" dirty="0" smtClean="0">
                <a:solidFill>
                  <a:srgbClr val="FF0000"/>
                </a:solidFill>
              </a:rPr>
              <a:t>Fairies siege</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
        <p:nvSpPr>
          <p:cNvPr id="8" name="Rectangle 7"/>
          <p:cNvSpPr/>
          <p:nvPr/>
        </p:nvSpPr>
        <p:spPr>
          <a:xfrm>
            <a:off x="1828800" y="2136339"/>
            <a:ext cx="5029200" cy="25853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1" dirty="0" smtClean="0">
                <a:solidFill>
                  <a:srgbClr val="FF0000"/>
                </a:solidFill>
              </a:rPr>
              <a:t>Stanza-1 </a:t>
            </a:r>
          </a:p>
          <a:p>
            <a:r>
              <a:rPr lang="en-US" dirty="0" smtClean="0"/>
              <a:t>I have been given my charge to keep --</a:t>
            </a:r>
            <a:br>
              <a:rPr lang="en-US" dirty="0" smtClean="0"/>
            </a:br>
            <a:r>
              <a:rPr lang="en-US" dirty="0" smtClean="0"/>
              <a:t>Well have I kept the same!</a:t>
            </a:r>
            <a:br>
              <a:rPr lang="en-US" dirty="0" smtClean="0"/>
            </a:br>
            <a:r>
              <a:rPr lang="en-US" dirty="0" smtClean="0"/>
              <a:t>Playing with strife(</a:t>
            </a:r>
            <a:r>
              <a:rPr lang="en-US" b="1" dirty="0" smtClean="0"/>
              <a:t>Fighting</a:t>
            </a:r>
            <a:r>
              <a:rPr lang="en-US" dirty="0" smtClean="0"/>
              <a:t>) for the most of my life,</a:t>
            </a:r>
            <a:br>
              <a:rPr lang="en-US" dirty="0" smtClean="0"/>
            </a:br>
            <a:r>
              <a:rPr lang="en-US" dirty="0" smtClean="0"/>
              <a:t>But this is a different game.</a:t>
            </a:r>
            <a:br>
              <a:rPr lang="en-US" dirty="0" smtClean="0"/>
            </a:br>
            <a:r>
              <a:rPr lang="en-US" dirty="0" smtClean="0"/>
              <a:t>I'11 not fight against swords unseen,</a:t>
            </a:r>
            <a:br>
              <a:rPr lang="en-US" dirty="0" smtClean="0"/>
            </a:br>
            <a:r>
              <a:rPr lang="en-US" dirty="0" smtClean="0"/>
              <a:t>Or spears that I cannot view --</a:t>
            </a:r>
            <a:br>
              <a:rPr lang="en-US" dirty="0" smtClean="0"/>
            </a:br>
            <a:r>
              <a:rPr lang="en-US" dirty="0" smtClean="0"/>
              <a:t>Hand him the keys of the place on your knees --</a:t>
            </a:r>
            <a:br>
              <a:rPr lang="en-US" dirty="0" smtClean="0"/>
            </a:br>
            <a:r>
              <a:rPr lang="en-US" b="1" dirty="0" err="1" smtClean="0"/>
              <a:t>'Tis</a:t>
            </a:r>
            <a:r>
              <a:rPr lang="en-US" b="1" dirty="0" smtClean="0"/>
              <a:t> the Dreamer whose dreams come true!</a:t>
            </a:r>
            <a:endParaRPr lang="en-US" b="1"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
        <p:nvSpPr>
          <p:cNvPr id="8" name="Rectangle 7"/>
          <p:cNvSpPr/>
          <p:nvPr/>
        </p:nvSpPr>
        <p:spPr>
          <a:xfrm>
            <a:off x="2286000" y="2136339"/>
            <a:ext cx="4572000" cy="2862322"/>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US" dirty="0" smtClean="0">
                <a:solidFill>
                  <a:srgbClr val="FF0000"/>
                </a:solidFill>
              </a:rPr>
              <a:t>Stanza-2</a:t>
            </a:r>
          </a:p>
          <a:p>
            <a:r>
              <a:rPr lang="en-US" dirty="0" smtClean="0"/>
              <a:t>Ask him his terms and accept them at once.</a:t>
            </a:r>
            <a:br>
              <a:rPr lang="en-US" dirty="0" smtClean="0"/>
            </a:br>
            <a:r>
              <a:rPr lang="en-US" dirty="0" smtClean="0"/>
              <a:t>Quick, ere we anger him, go!</a:t>
            </a:r>
            <a:br>
              <a:rPr lang="en-US" dirty="0" smtClean="0"/>
            </a:br>
            <a:r>
              <a:rPr lang="en-US" dirty="0" smtClean="0"/>
              <a:t>Never before have I flinched from the guns,</a:t>
            </a:r>
            <a:br>
              <a:rPr lang="en-US" dirty="0" smtClean="0"/>
            </a:br>
            <a:r>
              <a:rPr lang="en-US" dirty="0" smtClean="0"/>
              <a:t>But this is a different show.</a:t>
            </a:r>
            <a:br>
              <a:rPr lang="en-US" dirty="0" smtClean="0"/>
            </a:br>
            <a:r>
              <a:rPr lang="en-US" dirty="0" smtClean="0"/>
              <a:t>I'11 not fight with the Herald of God</a:t>
            </a:r>
            <a:br>
              <a:rPr lang="en-US" dirty="0" smtClean="0"/>
            </a:br>
            <a:r>
              <a:rPr lang="en-US" dirty="0" smtClean="0"/>
              <a:t>(I know what his Master can do!)</a:t>
            </a:r>
            <a:br>
              <a:rPr lang="en-US" dirty="0" smtClean="0"/>
            </a:br>
            <a:r>
              <a:rPr lang="en-US" dirty="0" smtClean="0"/>
              <a:t>Open the gate, he must enter in state,</a:t>
            </a:r>
            <a:br>
              <a:rPr lang="en-US" dirty="0" smtClean="0"/>
            </a:br>
            <a:r>
              <a:rPr lang="en-US" b="1" dirty="0" err="1" smtClean="0"/>
              <a:t>'Tis</a:t>
            </a:r>
            <a:r>
              <a:rPr lang="en-US" b="1" dirty="0" smtClean="0"/>
              <a:t> the Dreamer whose dreams come true!</a:t>
            </a:r>
            <a:br>
              <a:rPr lang="en-US" b="1" dirty="0" smtClean="0"/>
            </a:br>
            <a:endParaRPr lang="en-US" b="1"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sp>
        <p:nvSpPr>
          <p:cNvPr id="8" name="Rectangle 7"/>
          <p:cNvSpPr/>
          <p:nvPr/>
        </p:nvSpPr>
        <p:spPr>
          <a:xfrm>
            <a:off x="533400" y="2286000"/>
            <a:ext cx="4038600" cy="4247317"/>
          </a:xfrm>
          <a:prstGeom prst="rect">
            <a:avLst/>
          </a:prstGeom>
        </p:spPr>
        <p:txBody>
          <a:bodyPr wrap="square">
            <a:spAutoFit/>
          </a:bodyPr>
          <a:lstStyle/>
          <a:p>
            <a:r>
              <a:rPr lang="en-US" dirty="0" smtClean="0">
                <a:solidFill>
                  <a:srgbClr val="FF0000"/>
                </a:solidFill>
              </a:rPr>
              <a:t>Stanza-3</a:t>
            </a:r>
          </a:p>
          <a:p>
            <a:endParaRPr lang="en-US" dirty="0" smtClean="0"/>
          </a:p>
          <a:p>
            <a:endParaRPr lang="en-US" dirty="0" smtClean="0"/>
          </a:p>
          <a:p>
            <a:r>
              <a:rPr lang="en-US" dirty="0" smtClean="0"/>
              <a:t>I'd not give way for an Emperor,</a:t>
            </a:r>
            <a:br>
              <a:rPr lang="en-US" dirty="0" smtClean="0"/>
            </a:br>
            <a:r>
              <a:rPr lang="en-US" dirty="0" smtClean="0"/>
              <a:t>I'd hold my road for a King --</a:t>
            </a:r>
            <a:br>
              <a:rPr lang="en-US" dirty="0" smtClean="0"/>
            </a:br>
            <a:r>
              <a:rPr lang="en-US" dirty="0" smtClean="0"/>
              <a:t>To the Triple Crown I would not bow down --</a:t>
            </a:r>
            <a:br>
              <a:rPr lang="en-US" dirty="0" smtClean="0"/>
            </a:br>
            <a:r>
              <a:rPr lang="en-US" dirty="0" smtClean="0"/>
              <a:t>But this is a different thing.</a:t>
            </a:r>
            <a:br>
              <a:rPr lang="en-US" dirty="0" smtClean="0"/>
            </a:br>
            <a:r>
              <a:rPr lang="en-US" dirty="0" smtClean="0"/>
              <a:t>I'11 not fight with the Powers of Air,</a:t>
            </a:r>
            <a:br>
              <a:rPr lang="en-US" dirty="0" smtClean="0"/>
            </a:br>
            <a:r>
              <a:rPr lang="en-US" dirty="0" smtClean="0"/>
              <a:t>Sentry, pass him through!</a:t>
            </a:r>
            <a:br>
              <a:rPr lang="en-US" dirty="0" smtClean="0"/>
            </a:br>
            <a:r>
              <a:rPr lang="en-US" dirty="0" smtClean="0"/>
              <a:t>Drawbridge let fall, 'tis the Lord of us all,</a:t>
            </a:r>
            <a:br>
              <a:rPr lang="en-US" dirty="0" smtClean="0"/>
            </a:br>
            <a:r>
              <a:rPr lang="en-US" dirty="0" smtClean="0"/>
              <a:t>The Dreamer whose dreams come true!</a:t>
            </a:r>
            <a:br>
              <a:rPr lang="en-US" dirty="0" smtClean="0"/>
            </a:br>
            <a:r>
              <a:rPr lang="en-US" dirty="0" smtClean="0"/>
              <a:t/>
            </a:r>
            <a:br>
              <a:rPr lang="en-US" dirty="0" smtClean="0"/>
            </a:br>
            <a:r>
              <a:rPr lang="en-US" dirty="0" smtClean="0"/>
              <a:t/>
            </a:r>
            <a:br>
              <a:rPr lang="en-US" dirty="0" smtClean="0"/>
            </a:br>
            <a:endParaRPr lang="en-US" dirty="0"/>
          </a:p>
        </p:txBody>
      </p:sp>
      <p:pic>
        <p:nvPicPr>
          <p:cNvPr id="10241" name="Picture 1" descr="C:\Users\WELCOME\Desktop\download (1).jpg"/>
          <p:cNvPicPr>
            <a:picLocks noChangeAspect="1" noChangeArrowheads="1"/>
          </p:cNvPicPr>
          <p:nvPr/>
        </p:nvPicPr>
        <p:blipFill>
          <a:blip r:embed="rId5"/>
          <a:srcRect/>
          <a:stretch>
            <a:fillRect/>
          </a:stretch>
        </p:blipFill>
        <p:spPr bwMode="auto">
          <a:xfrm>
            <a:off x="4381772" y="1422219"/>
            <a:ext cx="4533628" cy="3759382"/>
          </a:xfrm>
          <a:prstGeom prst="rect">
            <a:avLst/>
          </a:prstGeom>
          <a:noFill/>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graphicFrame>
        <p:nvGraphicFramePr>
          <p:cNvPr id="8" name="Table 7"/>
          <p:cNvGraphicFramePr>
            <a:graphicFrameLocks noGrp="1"/>
          </p:cNvGraphicFramePr>
          <p:nvPr/>
        </p:nvGraphicFramePr>
        <p:xfrm>
          <a:off x="1524000" y="2678430"/>
          <a:ext cx="6096000" cy="2598420"/>
        </p:xfrm>
        <a:graphic>
          <a:graphicData uri="http://schemas.openxmlformats.org/drawingml/2006/table">
            <a:tbl>
              <a:tblPr/>
              <a:tblGrid>
                <a:gridCol w="6096000"/>
              </a:tblGrid>
              <a:tr h="0">
                <a:tc>
                  <a:txBody>
                    <a:bodyPr/>
                    <a:lstStyle/>
                    <a:p>
                      <a:r>
                        <a:rPr lang="en-US" b="1" dirty="0"/>
                        <a:t>I'11 not fight against swords unseen, Or spears that I cannot view</a:t>
                      </a:r>
                      <a:r>
                        <a:rPr lang="en-US" dirty="0"/>
                        <a:t> -The fairies carry invisible </a:t>
                      </a:r>
                      <a:r>
                        <a:rPr lang="en-US" dirty="0" smtClean="0"/>
                        <a:t>weapons</a:t>
                      </a:r>
                    </a:p>
                    <a:p>
                      <a:endParaRPr lang="en-US" dirty="0" smtClean="0"/>
                    </a:p>
                    <a:p>
                      <a:endParaRPr lang="en-US" dirty="0" smtClean="0"/>
                    </a:p>
                    <a:p>
                      <a:endParaRPr lang="en-US" dirty="0" smtClean="0"/>
                    </a:p>
                    <a:p>
                      <a:endParaRPr lang="en-US" dirty="0"/>
                    </a:p>
                  </a:txBody>
                  <a:tcPr marL="476250" marR="476250" marT="476250" marB="476250" anchor="ctr">
                    <a:lnL>
                      <a:noFill/>
                    </a:lnL>
                    <a:lnR>
                      <a:noFill/>
                    </a:lnR>
                    <a:lnT>
                      <a:noFill/>
                    </a:lnT>
                    <a:lnB>
                      <a:noFill/>
                    </a:lnB>
                  </a:tcPr>
                </a:tc>
              </a:tr>
            </a:tbl>
          </a:graphicData>
        </a:graphic>
      </p:graphicFrame>
      <p:sp>
        <p:nvSpPr>
          <p:cNvPr id="614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graphicFrame>
        <p:nvGraphicFramePr>
          <p:cNvPr id="8" name="Table 7"/>
          <p:cNvGraphicFramePr>
            <a:graphicFrameLocks noGrp="1"/>
          </p:cNvGraphicFramePr>
          <p:nvPr/>
        </p:nvGraphicFramePr>
        <p:xfrm>
          <a:off x="1600200" y="1905000"/>
          <a:ext cx="6096000" cy="3421380"/>
        </p:xfrm>
        <a:graphic>
          <a:graphicData uri="http://schemas.openxmlformats.org/drawingml/2006/table">
            <a:tbl>
              <a:tblPr/>
              <a:tblGrid>
                <a:gridCol w="6096000"/>
              </a:tblGrid>
              <a:tr h="0">
                <a:tc>
                  <a:txBody>
                    <a:bodyPr/>
                    <a:lstStyle/>
                    <a:p>
                      <a:r>
                        <a:rPr lang="en-US" b="1" dirty="0"/>
                        <a:t>Ask him his terms and accept them at once</a:t>
                      </a:r>
                      <a:r>
                        <a:rPr lang="en-US" dirty="0"/>
                        <a:t> when a castle surrenders, the conqueror can impose conditions. Defenders who have fought bravely may be allowed to march out carrying their weapons. At the other end of the scale, unconditional surrender means that the lives of the defenders are entirely at the conqueror’s mercy. Whatever the Dreamer demands must be accepted without question.</a:t>
                      </a:r>
                      <a:br>
                        <a:rPr lang="en-US" dirty="0"/>
                      </a:br>
                      <a:endParaRPr lang="en-US" dirty="0"/>
                    </a:p>
                  </a:txBody>
                  <a:tcPr marL="476250" marR="476250" marT="476250" marB="476250" anchor="ctr">
                    <a:lnL>
                      <a:noFill/>
                    </a:lnL>
                    <a:lnR>
                      <a:noFill/>
                    </a:lnR>
                    <a:lnT>
                      <a:noFill/>
                    </a:lnT>
                    <a:lnB>
                      <a:noFill/>
                    </a:lnB>
                  </a:tcPr>
                </a:tc>
              </a:tr>
            </a:tbl>
          </a:graphicData>
        </a:graphic>
      </p:graphicFrame>
      <p:sp>
        <p:nvSpPr>
          <p:cNvPr id="40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1600200" y="0"/>
            <a:ext cx="5791200" cy="1981200"/>
          </a:xfrm>
        </p:spPr>
        <p:txBody>
          <a:bodyPr>
            <a:normAutofit fontScale="90000"/>
          </a:bodyPr>
          <a:lstStyle/>
          <a:p>
            <a:pPr algn="ctr"/>
            <a:r>
              <a:rPr lang="en-US" dirty="0">
                <a:solidFill>
                  <a:srgbClr val="FF0000"/>
                </a:solidFill>
              </a:rPr>
              <a:t/>
            </a:r>
            <a:br>
              <a:rPr lang="en-US" dirty="0">
                <a:solidFill>
                  <a:srgbClr val="FF0000"/>
                </a:solidFill>
              </a:rPr>
            </a:br>
            <a:r>
              <a:rPr lang="en-US" dirty="0">
                <a:solidFill>
                  <a:srgbClr val="FF0000"/>
                </a:solidFill>
              </a:rPr>
              <a:t>  DEPARTMENT OF</a:t>
            </a:r>
            <a:br>
              <a:rPr lang="en-US" dirty="0">
                <a:solidFill>
                  <a:srgbClr val="FF0000"/>
                </a:solidFill>
              </a:rPr>
            </a:br>
            <a:r>
              <a:rPr lang="en-US" dirty="0">
                <a:solidFill>
                  <a:srgbClr val="FF0000"/>
                </a:solidFill>
              </a:rPr>
              <a:t>ENGLISH</a:t>
            </a:r>
            <a:endParaRPr lang="en-US" sz="4000" dirty="0">
              <a:solidFill>
                <a:srgbClr val="FF0000"/>
              </a:solidFill>
            </a:endParaRPr>
          </a:p>
        </p:txBody>
      </p:sp>
      <p:sp>
        <p:nvSpPr>
          <p:cNvPr id="1048595" name="Date Placeholder 5"/>
          <p:cNvSpPr>
            <a:spLocks noGrp="1"/>
          </p:cNvSpPr>
          <p:nvPr>
            <p:ph type="dt" sz="half" idx="10"/>
          </p:nvPr>
        </p:nvSpPr>
        <p:spPr>
          <a:xfrm>
            <a:off x="7162800" y="6324600"/>
            <a:ext cx="1752600" cy="304800"/>
          </a:xfrm>
        </p:spPr>
        <p:txBody>
          <a:bodyPr/>
          <a:lstStyle/>
          <a:p>
            <a:r>
              <a:rPr lang="en-US" sz="1400" smtClean="0"/>
              <a:t>14/10/2020</a:t>
            </a:r>
            <a:endParaRPr lang="en-US" sz="1400" dirty="0"/>
          </a:p>
        </p:txBody>
      </p:sp>
      <p:sp>
        <p:nvSpPr>
          <p:cNvPr id="9" name="Footer Placeholder 8"/>
          <p:cNvSpPr>
            <a:spLocks noGrp="1"/>
          </p:cNvSpPr>
          <p:nvPr>
            <p:ph type="ftr" sz="quarter" idx="11"/>
          </p:nvPr>
        </p:nvSpPr>
        <p:spPr/>
        <p:txBody>
          <a:bodyPr/>
          <a:lstStyle/>
          <a:p>
            <a:r>
              <a:rPr lang="en-US" dirty="0" err="1" smtClean="0"/>
              <a:t>Dr.SNSRCAS</a:t>
            </a:r>
            <a:r>
              <a:rPr lang="en-US" dirty="0" smtClean="0"/>
              <a:t> / English / V </a:t>
            </a:r>
            <a:r>
              <a:rPr lang="en-US" dirty="0" err="1" smtClean="0"/>
              <a:t>Sem</a:t>
            </a:r>
            <a:r>
              <a:rPr lang="en-US" dirty="0" smtClean="0"/>
              <a:t> / </a:t>
            </a:r>
            <a:r>
              <a:rPr lang="en-US" dirty="0" err="1" smtClean="0"/>
              <a:t>Dr.Divya</a:t>
            </a:r>
            <a:r>
              <a:rPr lang="en-US" dirty="0" smtClean="0"/>
              <a:t>, AP/Eng.</a:t>
            </a:r>
            <a:endParaRPr lang="en-US" dirty="0"/>
          </a:p>
        </p:txBody>
      </p:sp>
      <p:sp>
        <p:nvSpPr>
          <p:cNvPr id="1048596" name="Slide Number Placeholder 6"/>
          <p:cNvSpPr>
            <a:spLocks noGrp="1"/>
          </p:cNvSpPr>
          <p:nvPr>
            <p:ph type="sldNum" sz="quarter" idx="12"/>
          </p:nvPr>
        </p:nvSpPr>
        <p:spPr>
          <a:xfrm>
            <a:off x="4114800" y="2209800"/>
            <a:ext cx="914400" cy="430975"/>
          </a:xfrm>
        </p:spPr>
        <p:txBody>
          <a:bodyPr>
            <a:normAutofit/>
          </a:bodyPr>
          <a:lstStyle/>
          <a:p>
            <a:r>
              <a:rPr lang="en-US" sz="2000" dirty="0"/>
              <a:t>1</a:t>
            </a:r>
          </a:p>
        </p:txBody>
      </p:sp>
      <p:pic>
        <p:nvPicPr>
          <p:cNvPr id="2097152" name="Picture 2" descr="C:\Users\Mosses\Desktop\SNS image.png"/>
          <p:cNvPicPr>
            <a:picLocks noChangeAspect="1" noChangeArrowheads="1"/>
          </p:cNvPicPr>
          <p:nvPr/>
        </p:nvPicPr>
        <p:blipFill>
          <a:blip r:embed="rId3"/>
          <a:srcRect/>
          <a:stretch>
            <a:fillRect/>
          </a:stretch>
        </p:blipFill>
        <p:spPr bwMode="auto">
          <a:xfrm>
            <a:off x="7315200" y="1"/>
            <a:ext cx="1828800" cy="1073562"/>
          </a:xfrm>
          <a:prstGeom prst="rect">
            <a:avLst/>
          </a:prstGeom>
          <a:noFill/>
        </p:spPr>
      </p:pic>
      <p:pic>
        <p:nvPicPr>
          <p:cNvPr id="2097153" name="Picture 4" descr="C:\Users\Mosses\Desktop\arts 2.jfif"/>
          <p:cNvPicPr>
            <a:picLocks noChangeAspect="1" noChangeArrowheads="1"/>
          </p:cNvPicPr>
          <p:nvPr/>
        </p:nvPicPr>
        <p:blipFill>
          <a:blip r:embed="rId4"/>
          <a:srcRect/>
          <a:stretch>
            <a:fillRect/>
          </a:stretch>
        </p:blipFill>
        <p:spPr bwMode="auto">
          <a:xfrm>
            <a:off x="0" y="0"/>
            <a:ext cx="1625600" cy="1219200"/>
          </a:xfrm>
          <a:prstGeom prst="rect">
            <a:avLst/>
          </a:prstGeom>
          <a:noFill/>
        </p:spPr>
      </p:pic>
      <p:graphicFrame>
        <p:nvGraphicFramePr>
          <p:cNvPr id="8" name="Table 7"/>
          <p:cNvGraphicFramePr>
            <a:graphicFrameLocks noGrp="1"/>
          </p:cNvGraphicFramePr>
          <p:nvPr/>
        </p:nvGraphicFramePr>
        <p:xfrm>
          <a:off x="1524000" y="2404110"/>
          <a:ext cx="6096000" cy="2049780"/>
        </p:xfrm>
        <a:graphic>
          <a:graphicData uri="http://schemas.openxmlformats.org/drawingml/2006/table">
            <a:tbl>
              <a:tblPr/>
              <a:tblGrid>
                <a:gridCol w="6096000"/>
              </a:tblGrid>
              <a:tr h="0">
                <a:tc>
                  <a:txBody>
                    <a:bodyPr/>
                    <a:lstStyle/>
                    <a:p>
                      <a:r>
                        <a:rPr lang="en-US" b="1" dirty="0"/>
                        <a:t>the Triple Crown</a:t>
                      </a:r>
                      <a:r>
                        <a:rPr lang="en-US" dirty="0"/>
                        <a:t> the Pope’s Papal Tiara. </a:t>
                      </a:r>
                      <a:r>
                        <a:rPr lang="en-US" i="1" dirty="0"/>
                        <a:t>Brewer’s Dictionary f Phrase and Fable</a:t>
                      </a:r>
                      <a:r>
                        <a:rPr lang="en-US" dirty="0"/>
                        <a:t> (1894) quotes Pope Pius IX in 1871: 'The symbol of my threefold dignity, in heaven, upon earth, and in purgatory.'</a:t>
                      </a:r>
                    </a:p>
                  </a:txBody>
                  <a:tcPr marL="476250" marR="476250" marT="476250" marB="476250" anchor="ctr">
                    <a:lnL>
                      <a:noFill/>
                    </a:lnL>
                    <a:lnR>
                      <a:noFill/>
                    </a:lnR>
                    <a:lnT>
                      <a:noFill/>
                    </a:lnT>
                    <a:lnB>
                      <a:noFill/>
                    </a:lnB>
                  </a:tcPr>
                </a:tc>
              </a:tr>
            </a:tbl>
          </a:graphicData>
        </a:graphic>
      </p:graphicFrame>
      <p:sp>
        <p:nvSpPr>
          <p:cNvPr id="819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TotalTime>
  <Words>550</Words>
  <Application>Microsoft Office PowerPoint</Application>
  <PresentationFormat>On-screen Show (4:3)</PresentationFormat>
  <Paragraphs>111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DEPARTMENT OF ENGLISH</vt:lpstr>
      <vt:lpstr>   DEPARTMENT OF ENGLISH</vt:lpstr>
      <vt:lpstr>   DEPARTMENT OF ENGLISH</vt:lpstr>
      <vt:lpstr>   DEPARTMENT OF ENGLISH Fairies siege</vt:lpstr>
      <vt:lpstr>   DEPARTMENT OF ENGLISH</vt:lpstr>
      <vt:lpstr>   DEPARTMENT OF ENGLISH</vt:lpstr>
      <vt:lpstr>   DEPARTMENT OF ENGLISH</vt:lpstr>
      <vt:lpstr>   DEPARTMENT OF ENGLISH</vt:lpstr>
      <vt:lpstr>   DEPARTMENT OF ENGLISH</vt:lpstr>
      <vt:lpstr>   DEPARTMENT OF ENGLISH</vt:lpstr>
      <vt:lpstr>   DEPARTMENT OF ENGLISH</vt:lpstr>
      <vt:lpstr>   DEPARTMENT OF ENGLISH</vt:lpstr>
      <vt:lpstr>   DEPARTMENT OF ENGLISH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ENGLISH</dc:title>
  <dc:creator>Mosses</dc:creator>
  <cp:lastModifiedBy>WELCOME</cp:lastModifiedBy>
  <cp:revision>58</cp:revision>
  <dcterms:created xsi:type="dcterms:W3CDTF">2006-08-15T13:00:00Z</dcterms:created>
  <dcterms:modified xsi:type="dcterms:W3CDTF">2020-10-14T04:07:36Z</dcterms:modified>
</cp:coreProperties>
</file>